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3"/>
  </p:notesMasterIdLst>
  <p:sldIdLst>
    <p:sldId id="256" r:id="rId4"/>
    <p:sldId id="325" r:id="rId5"/>
    <p:sldId id="953" r:id="rId6"/>
    <p:sldId id="952" r:id="rId7"/>
    <p:sldId id="954" r:id="rId8"/>
    <p:sldId id="944" r:id="rId9"/>
    <p:sldId id="946" r:id="rId10"/>
    <p:sldId id="947" r:id="rId11"/>
    <p:sldId id="948" r:id="rId12"/>
    <p:sldId id="327" r:id="rId13"/>
    <p:sldId id="365" r:id="rId14"/>
    <p:sldId id="330" r:id="rId15"/>
    <p:sldId id="332" r:id="rId16"/>
    <p:sldId id="334" r:id="rId17"/>
    <p:sldId id="950" r:id="rId18"/>
    <p:sldId id="335" r:id="rId19"/>
    <p:sldId id="924" r:id="rId20"/>
    <p:sldId id="925" r:id="rId21"/>
    <p:sldId id="927" r:id="rId22"/>
    <p:sldId id="926" r:id="rId23"/>
    <p:sldId id="928" r:id="rId24"/>
    <p:sldId id="929" r:id="rId25"/>
    <p:sldId id="930" r:id="rId26"/>
    <p:sldId id="932" r:id="rId27"/>
    <p:sldId id="933" r:id="rId28"/>
    <p:sldId id="339" r:id="rId29"/>
    <p:sldId id="936" r:id="rId30"/>
    <p:sldId id="277" r:id="rId31"/>
    <p:sldId id="278" r:id="rId32"/>
    <p:sldId id="317" r:id="rId33"/>
    <p:sldId id="328" r:id="rId34"/>
    <p:sldId id="298" r:id="rId35"/>
    <p:sldId id="337" r:id="rId36"/>
    <p:sldId id="937" r:id="rId37"/>
    <p:sldId id="353" r:id="rId38"/>
    <p:sldId id="354" r:id="rId39"/>
    <p:sldId id="290" r:id="rId40"/>
    <p:sldId id="942" r:id="rId41"/>
    <p:sldId id="355" r:id="rId42"/>
    <p:sldId id="364" r:id="rId43"/>
    <p:sldId id="357" r:id="rId44"/>
    <p:sldId id="358" r:id="rId45"/>
    <p:sldId id="943" r:id="rId46"/>
    <p:sldId id="955" r:id="rId47"/>
    <p:sldId id="941" r:id="rId48"/>
    <p:sldId id="939" r:id="rId49"/>
    <p:sldId id="951" r:id="rId50"/>
    <p:sldId id="940" r:id="rId51"/>
    <p:sldId id="9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5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LOyDuXp-rCeXFaFCZXLMwp28Xx6Mf5rY4I7UiZ6XC-Y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6122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Label Aggregation Wrap-Up &amp;</a:t>
            </a:r>
            <a:br>
              <a:rPr lang="en-US" dirty="0"/>
            </a:br>
            <a:r>
              <a:rPr lang="en-US" dirty="0"/>
              <a:t>Biases in Human-Generated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001-BD06-394B-8F26-238D9F52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8E6E-8A1E-E24F-B8DC-BBD1B6D89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 in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EM-based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(Mainstream methods)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pPr lvl="1"/>
            <a:endParaRPr lang="en-US" dirty="0"/>
          </a:p>
          <a:p>
            <a:r>
              <a:rPr lang="en-US" dirty="0"/>
              <a:t>Matrix-based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taste on theory-grounded work)</a:t>
            </a:r>
          </a:p>
          <a:p>
            <a:pPr lvl="1"/>
            <a:r>
              <a:rPr lang="en-US" dirty="0"/>
              <a:t>Computationally more expensive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Require some “potentially unreasonable” assumptions for the analysis</a:t>
            </a:r>
          </a:p>
          <a:p>
            <a:pPr lvl="1"/>
            <a:endParaRPr lang="en-US" dirty="0"/>
          </a:p>
          <a:p>
            <a:r>
              <a:rPr lang="en-US" dirty="0"/>
              <a:t>There are various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205413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One more example: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the Wisdom of Crowd by Minimax Entropy. Zhou et al. NIPS 2012.</a:t>
            </a:r>
          </a:p>
        </p:txBody>
      </p:sp>
    </p:spTree>
    <p:extLst>
      <p:ext uri="{BB962C8B-B14F-4D97-AF65-F5344CB8AC3E}">
        <p14:creationId xmlns:p14="http://schemas.microsoft.com/office/powerpoint/2010/main" val="7388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(Information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a random varia</a:t>
                </a:r>
                <a:r>
                  <a:rPr lang="en-US" dirty="0"/>
                  <a:t>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possible values</a:t>
                </a:r>
              </a:p>
              <a:p>
                <a:r>
                  <a:rPr lang="en-US" dirty="0"/>
                  <a:t>The probability for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happening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Information entropy (Shannon entropy)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/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blipFill>
                <a:blip r:embed="rId3"/>
                <a:stretch>
                  <a:fillRect t="-183333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6A478-9664-DC4C-89CA-A67FFBAC70D1}"/>
              </a:ext>
            </a:extLst>
          </p:cNvPr>
          <p:cNvSpPr/>
          <p:nvPr/>
        </p:nvSpPr>
        <p:spPr>
          <a:xfrm>
            <a:off x="1127660" y="5341746"/>
            <a:ext cx="6192454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are the interpretations of entropy?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43C5E3-060F-8F41-B28E-EA196F18805C}"/>
              </a:ext>
            </a:extLst>
          </p:cNvPr>
          <p:cNvSpPr/>
          <p:nvPr/>
        </p:nvSpPr>
        <p:spPr>
          <a:xfrm>
            <a:off x="1127660" y="6146169"/>
            <a:ext cx="9479380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Higher entropy =&gt; More uncertainty =&gt; Higher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961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Maximum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12342"/>
            <a:ext cx="11106873" cy="1998502"/>
          </a:xfrm>
        </p:spPr>
        <p:txBody>
          <a:bodyPr/>
          <a:lstStyle/>
          <a:p>
            <a:r>
              <a:rPr lang="en-US" dirty="0"/>
              <a:t>Consider a dice with 6 faces</a:t>
            </a:r>
          </a:p>
          <a:p>
            <a:pPr lvl="1"/>
            <a:r>
              <a:rPr lang="en-US" dirty="0"/>
              <a:t>Without any knowledge, what’s your best bet on the probability of 1~6 happening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you are told the probability of 3 happening is ½, what’s your best bet on the probability of the rest numbers happening?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EC30D-2245-EF4A-A322-8BB86490DED4}"/>
              </a:ext>
            </a:extLst>
          </p:cNvPr>
          <p:cNvSpPr/>
          <p:nvPr/>
        </p:nvSpPr>
        <p:spPr>
          <a:xfrm>
            <a:off x="838199" y="1690688"/>
            <a:ext cx="9016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 probability distribution which best represents the current state of knowledge is the one with largest entropy”</a:t>
            </a:r>
          </a:p>
        </p:txBody>
      </p:sp>
    </p:spTree>
    <p:extLst>
      <p:ext uri="{BB962C8B-B14F-4D97-AF65-F5344CB8AC3E}">
        <p14:creationId xmlns:p14="http://schemas.microsoft.com/office/powerpoint/2010/main" val="17070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6FD9-C88E-8749-B68F-2AB63C1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label aggregation?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5574-E414-7B43-87DF-A0BCDE4F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trying to infer </a:t>
            </a:r>
          </a:p>
          <a:p>
            <a:pPr lvl="1"/>
            <a:r>
              <a:rPr lang="en-US" dirty="0"/>
              <a:t>true task labels</a:t>
            </a:r>
          </a:p>
          <a:p>
            <a:pPr lvl="1"/>
            <a:r>
              <a:rPr lang="en-US" dirty="0"/>
              <a:t>worker skills</a:t>
            </a:r>
          </a:p>
          <a:p>
            <a:pPr lvl="1"/>
            <a:r>
              <a:rPr lang="en-US" dirty="0"/>
              <a:t>and maybe other parameters</a:t>
            </a:r>
          </a:p>
          <a:p>
            <a:pPr lvl="1"/>
            <a:endParaRPr lang="en-US" dirty="0"/>
          </a:p>
          <a:p>
            <a:r>
              <a:rPr lang="en-US" dirty="0"/>
              <a:t>Principle of Maximum Entropy</a:t>
            </a:r>
          </a:p>
          <a:p>
            <a:pPr lvl="1"/>
            <a:r>
              <a:rPr lang="en-US" dirty="0"/>
              <a:t>Worker skills are often modeled as “probability distributions”</a:t>
            </a:r>
          </a:p>
          <a:p>
            <a:pPr lvl="1"/>
            <a:r>
              <a:rPr lang="en-US" dirty="0"/>
              <a:t>Given observed labels, we can infer worker skills that “maximize entropy”</a:t>
            </a:r>
          </a:p>
          <a:p>
            <a:pPr lvl="1"/>
            <a:r>
              <a:rPr lang="en-US" dirty="0"/>
              <a:t>We can then infer labels that minimizes uncertainty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37"/>
            <a:ext cx="10515600" cy="895019"/>
          </a:xfrm>
        </p:spPr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690056"/>
                  </p:ext>
                </p:extLst>
              </p:nvPr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714" r="-1408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106897" r="-4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106897" r="-3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106897" r="-17826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6897" r="-1408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206897" r="-4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206897" r="-3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206897" r="-178261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206897" r="-1408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317857" r="-4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317857" r="-3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317857" r="-17826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317857" r="-1408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500000" r="-4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500000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500000" r="-17826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500000" r="-1408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709186"/>
                  </p:ext>
                </p:extLst>
              </p:nvPr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714" r="-1515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106897" r="-395238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106897" r="-2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106897" r="-1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6897" r="-1515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206897" r="-395238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206897" r="-2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206897" r="-1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206897" r="-151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317857" r="-395238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317857" r="-2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317857" r="-1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317857" r="-1515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990" t="-500000" r="-30891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500000" r="-39523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500000" r="-2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500000" r="-1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500000" r="-1515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92C4B95-0657-1D4A-B1CC-E0D477C8ED20}"/>
              </a:ext>
            </a:extLst>
          </p:cNvPr>
          <p:cNvSpPr txBox="1"/>
          <p:nvPr/>
        </p:nvSpPr>
        <p:spPr>
          <a:xfrm>
            <a:off x="279319" y="941068"/>
            <a:ext cx="188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  <a:r>
              <a:rPr 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80DA3-7BF9-2043-B729-C7B83024EF7D}"/>
              </a:ext>
            </a:extLst>
          </p:cNvPr>
          <p:cNvSpPr txBox="1"/>
          <p:nvPr/>
        </p:nvSpPr>
        <p:spPr>
          <a:xfrm>
            <a:off x="6350644" y="941068"/>
            <a:ext cx="307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Underlying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</p:spPr>
            <p:txBody>
              <a:bodyPr/>
              <a:lstStyle/>
              <a:p>
                <a:r>
                  <a:rPr lang="en-US" dirty="0"/>
                  <a:t>Components</a:t>
                </a:r>
              </a:p>
              <a:p>
                <a:pPr lvl="1"/>
                <a:r>
                  <a:rPr lang="en-US" dirty="0"/>
                  <a:t>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Tasks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  <a:blipFill>
                <a:blip r:embed="rId5"/>
                <a:stretch>
                  <a:fillRect l="-3061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  <a:blipFill>
                <a:blip r:embed="rId6"/>
                <a:stretch>
                  <a:fillRect l="-1636" t="-1132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skills: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probability for worker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  <a:blipFill>
                <a:blip r:embed="rId7"/>
                <a:stretch>
                  <a:fillRect l="-13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’s label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  <a:blipFill>
                <a:blip r:embed="rId8"/>
                <a:stretch>
                  <a:fillRect l="-1636" t="-1238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/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Goal: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how to infer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  <a:blipFill>
                <a:blip r:embed="rId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2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uiExpand="1" build="p"/>
      <p:bldP spid="11" grpId="0"/>
      <p:bldP spid="13" grpId="0"/>
      <p:bldP spid="14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F0C0-05A0-304A-BC18-7499CEA1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Maximum Entropy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Assume 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given, how to </a:t>
                </a:r>
                <a:r>
                  <a:rPr lang="en-US"/>
                  <a:t>infer worker skills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161115"/>
                  </p:ext>
                </p:extLst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400283"/>
                  </p:ext>
                </p:extLst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C158B8-36F6-6A40-AF56-6D02D67E90E4}"/>
              </a:ext>
            </a:extLst>
          </p:cNvPr>
          <p:cNvSpPr/>
          <p:nvPr/>
        </p:nvSpPr>
        <p:spPr>
          <a:xfrm>
            <a:off x="2720051" y="1963167"/>
            <a:ext cx="826432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24F41-4DA4-D741-A488-F405D312B719}"/>
              </a:ext>
            </a:extLst>
          </p:cNvPr>
          <p:cNvSpPr txBox="1"/>
          <p:nvPr/>
        </p:nvSpPr>
        <p:spPr>
          <a:xfrm>
            <a:off x="6398566" y="1128891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B8C6-BF0E-E349-9755-81762E0DF584}"/>
              </a:ext>
            </a:extLst>
          </p:cNvPr>
          <p:cNvSpPr/>
          <p:nvPr/>
        </p:nvSpPr>
        <p:spPr>
          <a:xfrm>
            <a:off x="2720051" y="891241"/>
            <a:ext cx="3304829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5CB51-790E-394A-9279-3C2045415EE5}"/>
              </a:ext>
            </a:extLst>
          </p:cNvPr>
          <p:cNvSpPr txBox="1"/>
          <p:nvPr/>
        </p:nvSpPr>
        <p:spPr>
          <a:xfrm>
            <a:off x="8020806" y="3138981"/>
            <a:ext cx="35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Probability constraints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DC2C-E24B-494E-A6DB-A335B4B2EDDA}"/>
              </a:ext>
            </a:extLst>
          </p:cNvPr>
          <p:cNvSpPr/>
          <p:nvPr/>
        </p:nvSpPr>
        <p:spPr>
          <a:xfrm>
            <a:off x="2456065" y="2936941"/>
            <a:ext cx="5317796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965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CAA3B9-785B-4E49-91B8-04EC9AD10D68}"/>
              </a:ext>
            </a:extLst>
          </p:cNvPr>
          <p:cNvSpPr/>
          <p:nvPr/>
        </p:nvSpPr>
        <p:spPr>
          <a:xfrm>
            <a:off x="6096000" y="1963167"/>
            <a:ext cx="488837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452D04-5BB1-9842-BA41-5D0535541DEE}"/>
              </a:ext>
            </a:extLst>
          </p:cNvPr>
          <p:cNvSpPr/>
          <p:nvPr/>
        </p:nvSpPr>
        <p:spPr>
          <a:xfrm>
            <a:off x="2567825" y="1884404"/>
            <a:ext cx="352817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3DB1-E5AF-6B4E-AFAC-28DE70C0E540}"/>
              </a:ext>
            </a:extLst>
          </p:cNvPr>
          <p:cNvSpPr txBox="1"/>
          <p:nvPr/>
        </p:nvSpPr>
        <p:spPr>
          <a:xfrm>
            <a:off x="6096000" y="1991009"/>
            <a:ext cx="5499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“expected # labels in each class = empirical # labels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(We can relax them to “approximately equal”)</a:t>
            </a:r>
          </a:p>
        </p:txBody>
      </p:sp>
    </p:spTree>
    <p:extLst>
      <p:ext uri="{BB962C8B-B14F-4D97-AF65-F5344CB8AC3E}">
        <p14:creationId xmlns:p14="http://schemas.microsoft.com/office/powerpoint/2010/main" val="18608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 and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173890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Assignment 1 is due this Friday</a:t>
            </a:r>
          </a:p>
          <a:p>
            <a:pPr lvl="1"/>
            <a:r>
              <a:rPr lang="en-US" dirty="0"/>
              <a:t>Assignment 2 is posted and due Sep 30</a:t>
            </a:r>
          </a:p>
          <a:p>
            <a:pPr lvl="1"/>
            <a:endParaRPr lang="en-US" sz="1200" dirty="0"/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Due next Friday (Sep 23). No late submissions.</a:t>
            </a:r>
          </a:p>
          <a:p>
            <a:pPr lvl="1"/>
            <a:r>
              <a:rPr lang="en-US" dirty="0"/>
              <a:t>Requirements</a:t>
            </a:r>
          </a:p>
          <a:p>
            <a:pPr lvl="2"/>
            <a:r>
              <a:rPr lang="en-US" dirty="0"/>
              <a:t>Title / 1-to-2 paragraph descriptions / citing one paper</a:t>
            </a:r>
          </a:p>
          <a:p>
            <a:pPr lvl="1"/>
            <a:r>
              <a:rPr lang="en-US" dirty="0">
                <a:hlinkClick r:id="rId2"/>
              </a:rPr>
              <a:t>A list of example/past projects </a:t>
            </a:r>
            <a:r>
              <a:rPr lang="en-US" dirty="0"/>
              <a:t>is posted on the course website</a:t>
            </a:r>
          </a:p>
          <a:p>
            <a:pPr lvl="1"/>
            <a:r>
              <a:rPr lang="en-US" dirty="0"/>
              <a:t>You are encouraged to start with a research project. You will have the opportunities to make it a literature survey later (before milestone 2).</a:t>
            </a:r>
          </a:p>
        </p:txBody>
      </p:sp>
    </p:spTree>
    <p:extLst>
      <p:ext uri="{BB962C8B-B14F-4D97-AF65-F5344CB8AC3E}">
        <p14:creationId xmlns:p14="http://schemas.microsoft.com/office/powerpoint/2010/main" val="2579409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43D8D-A435-AD4F-8A02-0B41F0986E2D}"/>
              </a:ext>
            </a:extLst>
          </p:cNvPr>
          <p:cNvSpPr/>
          <p:nvPr/>
        </p:nvSpPr>
        <p:spPr>
          <a:xfrm>
            <a:off x="6096000" y="1896162"/>
            <a:ext cx="426985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A2D3B-DCA8-9B4C-9F8D-8B81C1E4A493}"/>
              </a:ext>
            </a:extLst>
          </p:cNvPr>
          <p:cNvSpPr/>
          <p:nvPr/>
        </p:nvSpPr>
        <p:spPr>
          <a:xfrm>
            <a:off x="2609385" y="1884404"/>
            <a:ext cx="3449361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F060-D86B-C54A-ADCF-067D8E3A7BA8}"/>
              </a:ext>
            </a:extLst>
          </p:cNvPr>
          <p:cNvSpPr txBox="1"/>
          <p:nvPr/>
        </p:nvSpPr>
        <p:spPr>
          <a:xfrm>
            <a:off x="6305769" y="1408724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Consistency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3924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F172-7838-934F-BE65-257998B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</p:spPr>
            <p:txBody>
              <a:bodyPr/>
              <a:lstStyle/>
              <a:p>
                <a:r>
                  <a:rPr lang="en-US" dirty="0"/>
                  <a:t>Given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we use maximum entropy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=&gt; For every set of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the corresponding entropy</a:t>
                </a:r>
              </a:p>
              <a:p>
                <a:endParaRPr lang="en-US" dirty="0"/>
              </a:p>
              <a:p>
                <a:r>
                  <a:rPr lang="en-US" dirty="0"/>
                  <a:t>How to decide the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Higher entropy =&gt; higher uncertainty</a:t>
                </a:r>
              </a:p>
              <a:p>
                <a:pPr lvl="1"/>
                <a:r>
                  <a:rPr lang="en-US" dirty="0"/>
                  <a:t>Choosing labels that minimize uncertainty/entropy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Minimax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  <a:blipFill>
                <a:blip r:embed="rId2"/>
                <a:stretch>
                  <a:fillRect l="-1127" t="-2326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57481C-E241-3748-A707-8FB2DC6EB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910" y="4766808"/>
            <a:ext cx="6585030" cy="20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ED9B-2D41-1146-A945-3E83B299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An interesting way of looking at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AA39-9757-7649-98DC-18F34E0D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Finding the labels/distribution with minimax entropy</a:t>
            </a:r>
          </a:p>
          <a:p>
            <a:endParaRPr lang="en-US" dirty="0"/>
          </a:p>
          <a:p>
            <a:r>
              <a:rPr lang="en-US" dirty="0"/>
              <a:t>Can we incorporate models of label generation?</a:t>
            </a:r>
          </a:p>
          <a:p>
            <a:pPr lvl="1"/>
            <a:r>
              <a:rPr lang="en-US" dirty="0"/>
              <a:t>e.g., Tasks are homogeneous</a:t>
            </a:r>
          </a:p>
          <a:p>
            <a:pPr lvl="1"/>
            <a:r>
              <a:rPr lang="en-US" dirty="0"/>
              <a:t>e.g., Tasks have different difficulty levels</a:t>
            </a:r>
          </a:p>
          <a:p>
            <a:endParaRPr lang="en-US" dirty="0"/>
          </a:p>
          <a:p>
            <a:r>
              <a:rPr lang="en-US" dirty="0"/>
              <a:t>Express them as additional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606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57F4-DBFB-7D41-9EF0-55F8179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 on the Technical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3FF3-64A9-3A46-9832-953271B8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reasonably well in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dual formulation gives nice insights</a:t>
            </a:r>
          </a:p>
          <a:p>
            <a:pPr lvl="1"/>
            <a:r>
              <a:rPr lang="en-US" dirty="0"/>
              <a:t>One set of dual variables represent worker skills</a:t>
            </a:r>
          </a:p>
          <a:p>
            <a:pPr lvl="1"/>
            <a:r>
              <a:rPr lang="en-US" dirty="0"/>
              <a:t>Another set of dual variable represent task difficulties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73FF-B611-0C4C-9157-FB48FAD1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80" y="2360100"/>
            <a:ext cx="4245011" cy="1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2078-C347-5247-BAC9-D3337694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Recap on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1778-FB4D-6C4C-9AD5-9A3D3B49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49E7-B0A4-804B-8C9F-84FFBBF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Approaches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F7A-C89E-FD4E-970B-F8D96DF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/>
          </a:bodyPr>
          <a:lstStyle/>
          <a:p>
            <a:r>
              <a:rPr lang="en-US" dirty="0"/>
              <a:t>EM-Based methods (The mainstream approach)</a:t>
            </a:r>
          </a:p>
          <a:p>
            <a:pPr lvl="1"/>
            <a:r>
              <a:rPr lang="en-US" dirty="0"/>
              <a:t>Develop models of label generation</a:t>
            </a:r>
          </a:p>
          <a:p>
            <a:pPr lvl="1"/>
            <a:r>
              <a:rPr lang="en-US" dirty="0"/>
              <a:t>Write down the likelihood function</a:t>
            </a:r>
          </a:p>
          <a:p>
            <a:pPr lvl="1"/>
            <a:r>
              <a:rPr lang="en-US" dirty="0"/>
              <a:t>Using EM algorithms to optimize likelihood</a:t>
            </a:r>
          </a:p>
          <a:p>
            <a:pPr lvl="1"/>
            <a:endParaRPr lang="en-US" dirty="0"/>
          </a:p>
          <a:p>
            <a:r>
              <a:rPr lang="en-US" dirty="0"/>
              <a:t>Matrix-based method</a:t>
            </a:r>
          </a:p>
          <a:p>
            <a:pPr lvl="1"/>
            <a:r>
              <a:rPr lang="en-US" dirty="0"/>
              <a:t>Perform SVD, using the top left singular vector as the prediction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Minimax entropy</a:t>
            </a:r>
          </a:p>
          <a:p>
            <a:pPr lvl="1"/>
            <a:r>
              <a:rPr lang="en-US" dirty="0"/>
              <a:t>And more…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DAB-A7FD-DA44-AC79-9FC7B8EF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on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FC12F-1057-CB4B-8628-46DF6FDF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241" cy="4575175"/>
          </a:xfrm>
        </p:spPr>
        <p:txBody>
          <a:bodyPr/>
          <a:lstStyle/>
          <a:p>
            <a:r>
              <a:rPr lang="en-US" dirty="0"/>
              <a:t>Common assumption: each label is </a:t>
            </a:r>
            <a:r>
              <a:rPr lang="en-US" dirty="0" err="1"/>
              <a:t>i.i.d</a:t>
            </a:r>
            <a:r>
              <a:rPr lang="en-US" dirty="0"/>
              <a:t>. drawn from some distribution</a:t>
            </a:r>
          </a:p>
          <a:p>
            <a:r>
              <a:rPr lang="en-US" dirty="0"/>
              <a:t>This assumption enables tons of papers applying statistics/learning techniques in crowdsourcing (low-hanging fruit)</a:t>
            </a:r>
          </a:p>
          <a:p>
            <a:pPr lvl="1"/>
            <a:endParaRPr lang="en-US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What other assumptions have been made in the papers you read?</a:t>
            </a:r>
          </a:p>
          <a:p>
            <a:pPr lvl="1"/>
            <a:r>
              <a:rPr lang="en-US" dirty="0"/>
              <a:t>Under what scenarios do you think this (and/or other assumptions) is reasonable?</a:t>
            </a:r>
          </a:p>
          <a:p>
            <a:pPr lvl="1"/>
            <a:r>
              <a:rPr lang="en-US" dirty="0"/>
              <a:t>Is there any assumption you think we should try to relax in this line of research.</a:t>
            </a:r>
          </a:p>
          <a:p>
            <a:pPr lvl="1"/>
            <a:r>
              <a:rPr lang="en-US" dirty="0"/>
              <a:t>If you need to keep working on label aggregation, what would you propose to do?</a:t>
            </a:r>
          </a:p>
        </p:txBody>
      </p:sp>
    </p:spTree>
    <p:extLst>
      <p:ext uri="{BB962C8B-B14F-4D97-AF65-F5344CB8AC3E}">
        <p14:creationId xmlns:p14="http://schemas.microsoft.com/office/powerpoint/2010/main" val="7639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026C-CE37-554E-953B-7DCC28A7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on </a:t>
            </a:r>
            <a:br>
              <a:rPr lang="en-US" dirty="0"/>
            </a:br>
            <a:r>
              <a:rPr lang="en-US" dirty="0"/>
              <a:t>Human as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6A69-9E76-0344-AD8A-DDE281099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25194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Application: </a:t>
            </a:r>
          </a:p>
          <a:p>
            <a:pPr lvl="1"/>
            <a:r>
              <a:rPr lang="en-US" dirty="0"/>
              <a:t>Prototyping a system that combine humans and computation to solve tasks</a:t>
            </a:r>
          </a:p>
          <a:p>
            <a:pPr lvl="1"/>
            <a:r>
              <a:rPr lang="en-US" dirty="0"/>
              <a:t>Start small, so you can showcase the results with a small number of users </a:t>
            </a:r>
          </a:p>
          <a:p>
            <a:pPr lvl="1"/>
            <a:r>
              <a:rPr lang="en-US" dirty="0"/>
              <a:t>Example: trip planning, nutrition analysis, …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r>
              <a:rPr lang="en-US" dirty="0"/>
              <a:t>Designing mechanisms/systems with human involved</a:t>
            </a:r>
          </a:p>
          <a:p>
            <a:pPr lvl="1"/>
            <a:r>
              <a:rPr lang="en-US" dirty="0"/>
              <a:t>Assume certain human behavioral models, design systems/mechanisms that maximize the objective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Design reputation systems to encourage good behavior</a:t>
            </a:r>
          </a:p>
          <a:p>
            <a:pPr lvl="2"/>
            <a:r>
              <a:rPr lang="en-US" dirty="0"/>
              <a:t>Design news recommendation to mitigate polarization</a:t>
            </a:r>
          </a:p>
          <a:p>
            <a:pPr lvl="1"/>
            <a:r>
              <a:rPr lang="en-US" dirty="0"/>
              <a:t>Key: assume some user models</a:t>
            </a:r>
          </a:p>
          <a:p>
            <a:pPr lvl="2"/>
            <a:r>
              <a:rPr lang="en-US" dirty="0"/>
              <a:t>Conduct theoretical analysis, or</a:t>
            </a:r>
          </a:p>
          <a:p>
            <a:pPr lvl="2"/>
            <a:r>
              <a:rPr lang="en-US" dirty="0"/>
              <a:t>Run simulations that assume users behave as the model suggests</a:t>
            </a:r>
          </a:p>
          <a:p>
            <a:pPr lvl="2"/>
            <a:r>
              <a:rPr lang="en-US" dirty="0"/>
              <a:t>Could study multiple user models, and explore how that impacts the design</a:t>
            </a:r>
          </a:p>
        </p:txBody>
      </p:sp>
    </p:spTree>
    <p:extLst>
      <p:ext uri="{BB962C8B-B14F-4D97-AF65-F5344CB8AC3E}">
        <p14:creationId xmlns:p14="http://schemas.microsoft.com/office/powerpoint/2010/main" val="39740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What we have covered so far</a:t>
            </a:r>
          </a:p>
        </p:txBody>
      </p:sp>
    </p:spTree>
    <p:extLst>
      <p:ext uri="{BB962C8B-B14F-4D97-AF65-F5344CB8AC3E}">
        <p14:creationId xmlns:p14="http://schemas.microsoft.com/office/powerpoint/2010/main" val="247934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3907-7789-0C44-9FBE-21F7C90F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(Supervise)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7B3E-1EC9-8347-A1E1-E5A420BD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Training data and testing data are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drawn from </a:t>
            </a:r>
            <a:r>
              <a:rPr lang="en-US" dirty="0">
                <a:solidFill>
                  <a:srgbClr val="C00000"/>
                </a:solidFill>
              </a:rPr>
              <a:t>the same </a:t>
            </a:r>
            <a:r>
              <a:rPr lang="en-US" dirty="0"/>
              <a:t>distribution.</a:t>
            </a:r>
          </a:p>
          <a:p>
            <a:endParaRPr lang="en-US" dirty="0"/>
          </a:p>
          <a:p>
            <a:r>
              <a:rPr lang="en-US" dirty="0"/>
              <a:t>We can learn the correlation in the training data and utilize it to make predictions on the testing data.</a:t>
            </a:r>
          </a:p>
          <a:p>
            <a:endParaRPr lang="en-US" dirty="0"/>
          </a:p>
          <a:p>
            <a:r>
              <a:rPr lang="en-US" dirty="0"/>
              <a:t>In practice, training data is often annotated/generated by humans.</a:t>
            </a:r>
          </a:p>
        </p:txBody>
      </p:sp>
    </p:spTree>
    <p:extLst>
      <p:ext uri="{BB962C8B-B14F-4D97-AF65-F5344CB8AC3E}">
        <p14:creationId xmlns:p14="http://schemas.microsoft.com/office/powerpoint/2010/main" val="200681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332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A0E96-090E-3946-A13B-EFE16B2EC3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719" y="2454074"/>
            <a:ext cx="8140438" cy="3467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934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6703-38B9-EA4E-9FEB-2D307012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7FC-A0D3-924C-8454-8D25DC0F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BFEF-094F-2E42-8B24-9B2BF70A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496"/>
            <a:ext cx="11237259" cy="56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60" y="2236273"/>
            <a:ext cx="3112127" cy="2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2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59" y="2247165"/>
            <a:ext cx="8763000" cy="191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6530"/>
            <a:ext cx="5679584" cy="25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1474466"/>
            <a:ext cx="11800114" cy="1981254"/>
          </a:xfrm>
        </p:spPr>
        <p:txBody>
          <a:bodyPr>
            <a:normAutofit/>
          </a:bodyPr>
          <a:lstStyle/>
          <a:p>
            <a:r>
              <a:rPr lang="en-US" sz="4000" dirty="0"/>
              <a:t>Can we just </a:t>
            </a:r>
            <a:r>
              <a:rPr lang="en-US" sz="4000" dirty="0">
                <a:solidFill>
                  <a:schemeClr val="accent1"/>
                </a:solidFill>
              </a:rPr>
              <a:t>model </a:t>
            </a:r>
            <a:r>
              <a:rPr lang="en-US" sz="4000" dirty="0"/>
              <a:t>the bias and </a:t>
            </a:r>
            <a:r>
              <a:rPr lang="en-US" sz="4000" dirty="0">
                <a:solidFill>
                  <a:schemeClr val="accent1"/>
                </a:solidFill>
              </a:rPr>
              <a:t>de-bias</a:t>
            </a:r>
            <a:r>
              <a:rPr lang="en-US" sz="4000" dirty="0"/>
              <a:t> it afterwards?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8099" y="4536374"/>
            <a:ext cx="10515600" cy="1267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Not always possible even with perfect knowledge, especially when there are feedback loops.</a:t>
            </a:r>
          </a:p>
        </p:txBody>
      </p:sp>
    </p:spTree>
    <p:extLst>
      <p:ext uri="{BB962C8B-B14F-4D97-AF65-F5344CB8AC3E}">
        <p14:creationId xmlns:p14="http://schemas.microsoft.com/office/powerpoint/2010/main" val="17665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Impacts of human behavior to standard systems</a:t>
            </a:r>
            <a:endParaRPr lang="en-US" sz="2800" dirty="0"/>
          </a:p>
          <a:p>
            <a:pPr lvl="1"/>
            <a:r>
              <a:rPr lang="en-US" dirty="0"/>
              <a:t>We have looked at label aggregation and will look at incentive design that assume standard human behavior</a:t>
            </a:r>
          </a:p>
          <a:p>
            <a:pPr lvl="1"/>
            <a:r>
              <a:rPr lang="en-US" dirty="0"/>
              <a:t>Explore what happens when humans don’t behave according to the assumption</a:t>
            </a:r>
          </a:p>
          <a:p>
            <a:pPr lvl="1"/>
            <a:r>
              <a:rPr lang="en-US" dirty="0"/>
              <a:t>Study the possible manipulation or adversarial attack to sabotage the system</a:t>
            </a:r>
          </a:p>
          <a:p>
            <a:pPr lvl="1"/>
            <a:r>
              <a:rPr lang="en-US" dirty="0"/>
              <a:t>Study the design of robust systems that are robust to attacks</a:t>
            </a:r>
          </a:p>
          <a:p>
            <a:pPr lvl="1"/>
            <a:endParaRPr lang="en-US" sz="200" dirty="0"/>
          </a:p>
          <a:p>
            <a:r>
              <a:rPr lang="en-US" dirty="0"/>
              <a:t>Understanding human behavior</a:t>
            </a:r>
          </a:p>
          <a:p>
            <a:pPr lvl="1"/>
            <a:r>
              <a:rPr lang="en-US" dirty="0"/>
              <a:t>Crawl data from the Web or utilize the public datasets</a:t>
            </a:r>
          </a:p>
          <a:p>
            <a:pPr lvl="1"/>
            <a:r>
              <a:rPr lang="en-US" dirty="0"/>
              <a:t>Study how humans behave using the data </a:t>
            </a:r>
          </a:p>
          <a:p>
            <a:pPr lvl="1"/>
            <a:r>
              <a:rPr lang="en-US" dirty="0"/>
              <a:t>You might also run behavioral experiments itself</a:t>
            </a:r>
          </a:p>
          <a:p>
            <a:pPr lvl="2"/>
            <a:r>
              <a:rPr lang="en-US" dirty="0"/>
              <a:t>Not recommended (due to logistical complexity), and please talk to me early if you want to do so</a:t>
            </a:r>
          </a:p>
        </p:txBody>
      </p:sp>
    </p:spTree>
    <p:extLst>
      <p:ext uri="{BB962C8B-B14F-4D97-AF65-F5344CB8AC3E}">
        <p14:creationId xmlns:p14="http://schemas.microsoft.com/office/powerpoint/2010/main" val="2335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63" y="2312821"/>
            <a:ext cx="1084421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Bandit Learning with Biased Feedback</a:t>
            </a: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218352" y="5220834"/>
            <a:ext cx="5755296" cy="979019"/>
          </a:xfrm>
        </p:spPr>
        <p:txBody>
          <a:bodyPr>
            <a:normAutofit/>
          </a:bodyPr>
          <a:lstStyle/>
          <a:p>
            <a:r>
              <a:rPr lang="en-US" dirty="0"/>
              <a:t>Wei Tang and </a:t>
            </a:r>
            <a:r>
              <a:rPr lang="en-US" dirty="0" err="1"/>
              <a:t>Chien-Ju</a:t>
            </a:r>
            <a:r>
              <a:rPr lang="en-US" dirty="0"/>
              <a:t> Ho</a:t>
            </a:r>
          </a:p>
          <a:p>
            <a:r>
              <a:rPr lang="en-US" dirty="0"/>
              <a:t>In AAMAS 2019</a:t>
            </a:r>
          </a:p>
        </p:txBody>
      </p:sp>
    </p:spTree>
    <p:extLst>
      <p:ext uri="{BB962C8B-B14F-4D97-AF65-F5344CB8AC3E}">
        <p14:creationId xmlns:p14="http://schemas.microsoft.com/office/powerpoint/2010/main" val="673925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1" y="1562888"/>
            <a:ext cx="3755980" cy="40131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6" y="2414775"/>
            <a:ext cx="4315691" cy="665849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1" y="4448541"/>
            <a:ext cx="32004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11" y="2051391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11" y="3153170"/>
            <a:ext cx="2300879" cy="832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0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Feedback Might Be Biased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8" y="2875936"/>
            <a:ext cx="4872398" cy="3152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08F948-A40D-6E49-87D9-D41A9D57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916" y="2126390"/>
            <a:ext cx="6762136" cy="1132513"/>
          </a:xfrm>
        </p:spPr>
        <p:txBody>
          <a:bodyPr>
            <a:normAutofit/>
          </a:bodyPr>
          <a:lstStyle/>
          <a:p>
            <a:r>
              <a:rPr lang="en-US" sz="2000" dirty="0"/>
              <a:t>In a Reddit-like platform, randomly insert an </a:t>
            </a:r>
            <a:r>
              <a:rPr lang="en-US" sz="2000" dirty="0" err="1"/>
              <a:t>upvote</a:t>
            </a:r>
            <a:r>
              <a:rPr lang="en-US" sz="2000" dirty="0"/>
              <a:t>/</a:t>
            </a:r>
            <a:r>
              <a:rPr lang="en-US" sz="2000" dirty="0" err="1"/>
              <a:t>downvote</a:t>
            </a:r>
            <a:r>
              <a:rPr lang="en-US" sz="2000" dirty="0"/>
              <a:t> to some posts right after they are posted.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CBE95-0A87-E944-A71E-B15DDB5ADC7C}"/>
              </a:ext>
            </a:extLst>
          </p:cNvPr>
          <p:cNvSpPr/>
          <p:nvPr/>
        </p:nvSpPr>
        <p:spPr>
          <a:xfrm>
            <a:off x="1782671" y="6432894"/>
            <a:ext cx="8626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Influence Bias: A Randomized Experiment. Muchnik et al. Science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C69AE-30B1-DE4E-A941-1FAE57B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58" y="2863815"/>
            <a:ext cx="3167870" cy="3398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518" y="2209401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1836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4F76-51B4-A346-B310-A51D1C3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9C8E-86EE-FE4F-AB9A-16FCFB4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1999"/>
          </a:xfrm>
        </p:spPr>
        <p:txBody>
          <a:bodyPr>
            <a:normAutofit/>
          </a:bodyPr>
          <a:lstStyle/>
          <a:p>
            <a:r>
              <a:rPr lang="en-US" dirty="0"/>
              <a:t>Explore two general set of bias models</a:t>
            </a:r>
          </a:p>
          <a:p>
            <a:endParaRPr lang="en-US" dirty="0"/>
          </a:p>
          <a:p>
            <a:r>
              <a:rPr lang="en-US" dirty="0"/>
              <a:t>Model 1: feedback is biased by empirical average</a:t>
            </a:r>
          </a:p>
          <a:p>
            <a:pPr lvl="1"/>
            <a:r>
              <a:rPr lang="en-US" dirty="0"/>
              <a:t>It’s possible to separate the bias with enough data.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2: feedback is biased by the whole history</a:t>
            </a:r>
          </a:p>
          <a:p>
            <a:pPr lvl="1"/>
            <a:r>
              <a:rPr lang="en-US" dirty="0"/>
              <a:t>Impossible to separate the bias even with infinite data.</a:t>
            </a:r>
          </a:p>
          <a:p>
            <a:pPr lvl="1"/>
            <a:endParaRPr lang="en-US" dirty="0"/>
          </a:p>
          <a:p>
            <a:r>
              <a:rPr lang="en-US" dirty="0"/>
              <a:t>Debiasing from data might not be feasible.</a:t>
            </a:r>
          </a:p>
          <a:p>
            <a:pPr lvl="1"/>
            <a:r>
              <a:rPr lang="en-US" dirty="0"/>
              <a:t>Should obtain “good” data in the first place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(what is “good” data?)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73356" y="2891421"/>
            <a:ext cx="3528786" cy="1095813"/>
            <a:chOff x="7872842" y="1302864"/>
            <a:chExt cx="4040090" cy="13512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2" y="1302864"/>
              <a:ext cx="4040090" cy="13512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8151504" y="2112135"/>
              <a:ext cx="817123" cy="54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56" y="4643502"/>
            <a:ext cx="3331335" cy="12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Obtaining Good Data – </a:t>
            </a:r>
            <a:br>
              <a:rPr lang="en-US" dirty="0"/>
            </a:br>
            <a:r>
              <a:rPr lang="en-US" dirty="0"/>
              <a:t>Filtering and Balancing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6790"/>
            <a:ext cx="10515600" cy="4441515"/>
          </a:xfrm>
        </p:spPr>
        <p:txBody>
          <a:bodyPr>
            <a:normAutofit/>
          </a:bodyPr>
          <a:lstStyle/>
          <a:p>
            <a:r>
              <a:rPr lang="en-US" dirty="0"/>
              <a:t>Attempt to address fairness by “adjusting” training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“offensive”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“non-</a:t>
            </a:r>
            <a:r>
              <a:rPr lang="en-US" sz="2800" dirty="0" err="1"/>
              <a:t>imageable</a:t>
            </a:r>
            <a:r>
              <a:rPr lang="en-US" sz="2800" dirty="0"/>
              <a:t>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Balance the distribution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r>
              <a:rPr lang="en-US" sz="3200" dirty="0"/>
              <a:t>This is a hard question; even defining what is “good” is hard</a:t>
            </a:r>
          </a:p>
        </p:txBody>
      </p:sp>
    </p:spTree>
    <p:extLst>
      <p:ext uri="{BB962C8B-B14F-4D97-AF65-F5344CB8AC3E}">
        <p14:creationId xmlns:p14="http://schemas.microsoft.com/office/powerpoint/2010/main" val="4411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 about the paper.</a:t>
            </a:r>
          </a:p>
          <a:p>
            <a:endParaRPr lang="en-US" dirty="0"/>
          </a:p>
          <a:p>
            <a:r>
              <a:rPr lang="en-US" dirty="0"/>
              <a:t>There are many trade-offs we need to make when trying to make the datasets “fairer”.  Think about and discuss these trade-offs.</a:t>
            </a:r>
          </a:p>
          <a:p>
            <a:endParaRPr lang="en-US" dirty="0"/>
          </a:p>
          <a:p>
            <a:r>
              <a:rPr lang="en-US" dirty="0"/>
              <a:t>What are the other biases that could exist in crowdsourced datasets? What are the bad consequences?</a:t>
            </a:r>
          </a:p>
          <a:p>
            <a:endParaRPr lang="en-US" dirty="0"/>
          </a:p>
          <a:p>
            <a:r>
              <a:rPr lang="en-US" dirty="0"/>
              <a:t>What are the other possible approaches to make the datasets fairer?</a:t>
            </a:r>
          </a:p>
        </p:txBody>
      </p:sp>
    </p:spTree>
    <p:extLst>
      <p:ext uri="{BB962C8B-B14F-4D97-AF65-F5344CB8AC3E}">
        <p14:creationId xmlns:p14="http://schemas.microsoft.com/office/powerpoint/2010/main" val="189828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/>
          </a:bodyPr>
          <a:lstStyle/>
          <a:p>
            <a:r>
              <a:rPr lang="en-US" dirty="0"/>
              <a:t>It’s a very hard question</a:t>
            </a:r>
          </a:p>
          <a:p>
            <a:pPr lvl="1"/>
            <a:r>
              <a:rPr lang="en-US" dirty="0"/>
              <a:t>In fact, it is mathematically </a:t>
            </a:r>
            <a:r>
              <a:rPr lang="en-US" dirty="0">
                <a:solidFill>
                  <a:srgbClr val="C00000"/>
                </a:solidFill>
              </a:rPr>
              <a:t>“impossible” </a:t>
            </a:r>
            <a:r>
              <a:rPr lang="en-US" dirty="0"/>
              <a:t>to solve perfectly.</a:t>
            </a:r>
            <a:br>
              <a:rPr lang="en-US" dirty="0"/>
            </a:b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[See Kleinberg et al. 2017 in our Nov 4 Lecture]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Require discussion between different stakeholders and people from different disciplines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An emerging trend to integrate AI/ML with humans/society.</a:t>
            </a:r>
          </a:p>
          <a:p>
            <a:endParaRPr lang="en-US" dirty="0"/>
          </a:p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endParaRPr lang="en-US" sz="1300" dirty="0"/>
          </a:p>
          <a:p>
            <a:r>
              <a:rPr lang="en-US" dirty="0"/>
              <a:t>AAAI/ACM Conference on AI, Ethics, and Society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(Fairness, Accountability, and Transparency)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681"/>
          </a:xfrm>
        </p:spPr>
        <p:txBody>
          <a:bodyPr>
            <a:normAutofit/>
          </a:bodyPr>
          <a:lstStyle/>
          <a:p>
            <a:r>
              <a:rPr lang="en-US" dirty="0"/>
              <a:t>We will cover some recent research efforts </a:t>
            </a:r>
          </a:p>
          <a:p>
            <a:pPr lvl="1"/>
            <a:r>
              <a:rPr lang="en-US" dirty="0"/>
              <a:t>Discuss the fairness of algorithm outcomes</a:t>
            </a:r>
          </a:p>
          <a:p>
            <a:pPr lvl="2"/>
            <a:r>
              <a:rPr lang="en-US" dirty="0"/>
              <a:t>Nov 4: Fairness in AI</a:t>
            </a:r>
          </a:p>
          <a:p>
            <a:pPr lvl="2"/>
            <a:r>
              <a:rPr lang="en-US" dirty="0"/>
              <a:t>Nov 9: Human Perceptions of Fairness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“Crowdsource” the decisions that involve ethical concerns</a:t>
            </a:r>
          </a:p>
          <a:p>
            <a:pPr lvl="2"/>
            <a:r>
              <a:rPr lang="en-US" dirty="0"/>
              <a:t>Nov 12: Ethical decision making and participatory design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EC0-3607-7148-92D1-0B36A72E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things from the other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12C1-7B35-F54E-A567-7C86FB6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/>
          <a:lstStyle/>
          <a:p>
            <a:r>
              <a:rPr lang="en-US" dirty="0"/>
              <a:t>Heads up on the next paper</a:t>
            </a:r>
          </a:p>
          <a:p>
            <a:pPr lvl="1"/>
            <a:r>
              <a:rPr lang="en-US" dirty="0"/>
              <a:t>The paper has a very different flavor</a:t>
            </a:r>
          </a:p>
          <a:p>
            <a:pPr lvl="1"/>
            <a:r>
              <a:rPr lang="en-US" dirty="0"/>
              <a:t>Hopefully, you should see insights that are relevant to your own experience as a (short-term) crowd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B1B7-5C32-B54A-9CF5-23F82DE8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3107"/>
            <a:ext cx="11298009" cy="145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22F19-F547-474B-9EE2-D5D70B63325B}"/>
              </a:ext>
            </a:extLst>
          </p:cNvPr>
          <p:cNvSpPr/>
          <p:nvPr/>
        </p:nvSpPr>
        <p:spPr>
          <a:xfrm>
            <a:off x="473423" y="4049486"/>
            <a:ext cx="983859" cy="2079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There is flexibility on </a:t>
            </a:r>
            <a:r>
              <a:rPr lang="en-US"/>
              <a:t>the project topic</a:t>
            </a:r>
            <a:endParaRPr lang="en-US" dirty="0"/>
          </a:p>
          <a:p>
            <a:pPr lvl="1"/>
            <a:r>
              <a:rPr lang="en-US" dirty="0"/>
              <a:t>Need to be relevant to the course and have strong human components</a:t>
            </a:r>
          </a:p>
          <a:p>
            <a:pPr lvl="1"/>
            <a:r>
              <a:rPr lang="en-US" dirty="0"/>
              <a:t>I’ll make the final call on whether it’s related to the course</a:t>
            </a:r>
          </a:p>
          <a:p>
            <a:pPr lvl="1"/>
            <a:endParaRPr lang="en-US" dirty="0"/>
          </a:p>
          <a:p>
            <a:r>
              <a:rPr lang="en-US" dirty="0"/>
              <a:t>You can still change the topic before milestone 1</a:t>
            </a:r>
          </a:p>
          <a:p>
            <a:r>
              <a:rPr lang="en-US" dirty="0"/>
              <a:t>You can convert a research project to an extensive literature survey before milestone 2</a:t>
            </a:r>
          </a:p>
        </p:txBody>
      </p:sp>
    </p:spTree>
    <p:extLst>
      <p:ext uri="{BB962C8B-B14F-4D97-AF65-F5344CB8AC3E}">
        <p14:creationId xmlns:p14="http://schemas.microsoft.com/office/powerpoint/2010/main" val="384710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3AE4-9967-7D45-985D-909DE55E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296F6-5EB8-FA4B-A876-2C90204CB1F6}"/>
              </a:ext>
            </a:extLst>
          </p:cNvPr>
          <p:cNvSpPr txBox="1"/>
          <p:nvPr/>
        </p:nvSpPr>
        <p:spPr>
          <a:xfrm>
            <a:off x="947323" y="6262042"/>
            <a:ext cx="789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You may request to swap with me before the end of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CF43A-B179-0E47-BF34-DDA4732E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23" y="1512494"/>
            <a:ext cx="8497158" cy="45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55~60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3-person groups) of a lecture</a:t>
            </a:r>
          </a:p>
          <a:p>
            <a:pPr lvl="2"/>
            <a:r>
              <a:rPr lang="en-US" dirty="0"/>
              <a:t>The papers are the “backbone” of the presentation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around at least </a:t>
            </a:r>
            <a:r>
              <a:rPr lang="en-US" b="1" dirty="0">
                <a:solidFill>
                  <a:schemeClr val="accent1"/>
                </a:solidFill>
              </a:rPr>
              <a:t>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Template format (if you are not sure what to do):</a:t>
            </a:r>
          </a:p>
          <a:p>
            <a:pPr lvl="2"/>
            <a:r>
              <a:rPr lang="en-US" dirty="0"/>
              <a:t>Explain the required reading (5~10 min)</a:t>
            </a:r>
          </a:p>
          <a:p>
            <a:pPr lvl="2"/>
            <a:r>
              <a:rPr lang="en-US" dirty="0"/>
              <a:t>Discussion session (5~10 min)</a:t>
            </a:r>
          </a:p>
          <a:p>
            <a:pPr lvl="2"/>
            <a:r>
              <a:rPr lang="en-US" dirty="0"/>
              <a:t>Discussion on the optional readings (15 min)</a:t>
            </a:r>
          </a:p>
          <a:p>
            <a:pPr lvl="2"/>
            <a:r>
              <a:rPr lang="en-US" dirty="0"/>
              <a:t>Another discussion session (5~10 min)</a:t>
            </a:r>
          </a:p>
          <a:p>
            <a:pPr lvl="2"/>
            <a:r>
              <a:rPr lang="en-US" dirty="0"/>
              <a:t>Discussion on the optional readings (15 min)</a:t>
            </a:r>
          </a:p>
          <a:p>
            <a:pPr lvl="2"/>
            <a:r>
              <a:rPr lang="en-US" dirty="0"/>
              <a:t>A short summary (3~5 min)</a:t>
            </a:r>
          </a:p>
          <a:p>
            <a:pPr lvl="2"/>
            <a:r>
              <a:rPr lang="en-US" dirty="0"/>
              <a:t>Feel free to be creative and include materials outside of the papers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You do not need to submit the review for the lecture of your presentation</a:t>
            </a:r>
          </a:p>
          <a:p>
            <a:pPr lvl="1"/>
            <a:r>
              <a:rPr lang="en-US" dirty="0"/>
              <a:t>Talk to me </a:t>
            </a:r>
            <a:r>
              <a:rPr lang="en-US" b="1" dirty="0">
                <a:solidFill>
                  <a:srgbClr val="FF0000"/>
                </a:solidFill>
              </a:rPr>
              <a:t>one week before your presentation</a:t>
            </a:r>
            <a:endParaRPr lang="en-US" dirty="0"/>
          </a:p>
          <a:p>
            <a:pPr lvl="2"/>
            <a:r>
              <a:rPr lang="en-US" dirty="0"/>
              <a:t>Default time: talk to me after class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Finish reading the papers 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non-presenters:</a:t>
            </a:r>
          </a:p>
          <a:p>
            <a:pPr lvl="1"/>
            <a:r>
              <a:rPr lang="en-US" dirty="0"/>
              <a:t>Read the required reading and submit reviews.</a:t>
            </a:r>
          </a:p>
          <a:p>
            <a:pPr lvl="1"/>
            <a:r>
              <a:rPr lang="en-US" dirty="0"/>
              <a:t>Attend the lecture and engage in discussion.</a:t>
            </a:r>
          </a:p>
          <a:p>
            <a:pPr lvl="1"/>
            <a:r>
              <a:rPr lang="en-US" dirty="0"/>
              <a:t>Fill in peer review forms (probably an online form)</a:t>
            </a:r>
          </a:p>
          <a:p>
            <a:pPr lvl="2"/>
            <a:r>
              <a:rPr lang="en-US" dirty="0"/>
              <a:t>Comments are not anonymous to me but will be anonymous to the presenters.</a:t>
            </a:r>
          </a:p>
          <a:p>
            <a:pPr lvl="2"/>
            <a:r>
              <a:rPr lang="en-US" dirty="0"/>
              <a:t>Anonymized comments will be given to the presenters.</a:t>
            </a:r>
          </a:p>
          <a:p>
            <a:pPr lvl="2"/>
            <a:r>
              <a:rPr lang="en-US" dirty="0"/>
              <a:t>Please give constructive comments to help each other. Presentation is a very helpful skill for your future career.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0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23269</TotalTime>
  <Words>2464</Words>
  <Application>Microsoft Macintosh PowerPoint</Application>
  <PresentationFormat>Widescreen</PresentationFormat>
  <Paragraphs>606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6  Label Aggregation Wrap-Up &amp; Biases in Human-Generated Data</vt:lpstr>
      <vt:lpstr>Logistics: Assignments and Project Proposal</vt:lpstr>
      <vt:lpstr>Logistics: Project Proposal</vt:lpstr>
      <vt:lpstr>Logistics: Project Proposal</vt:lpstr>
      <vt:lpstr>Logistics: Project Proposal</vt:lpstr>
      <vt:lpstr>Logistics: Presentation</vt:lpstr>
      <vt:lpstr>Logistics: Presentation</vt:lpstr>
      <vt:lpstr>Logistics: Presentation</vt:lpstr>
      <vt:lpstr>Logistics: Presentation</vt:lpstr>
      <vt:lpstr>Lecture Today</vt:lpstr>
      <vt:lpstr>What We Learned So Far in Label Aggregation</vt:lpstr>
      <vt:lpstr>One more example:</vt:lpstr>
      <vt:lpstr>Entropy (Information Entropy)</vt:lpstr>
      <vt:lpstr>Principle of Maximum Entropy</vt:lpstr>
      <vt:lpstr>How does this apply to label aggregation?</vt:lpstr>
      <vt:lpstr>Setting</vt:lpstr>
      <vt:lpstr>Apply the Maximum Entropy Principle</vt:lpstr>
      <vt:lpstr>PowerPoint Presentation</vt:lpstr>
      <vt:lpstr>PowerPoint Presentation</vt:lpstr>
      <vt:lpstr>PowerPoint Presentation</vt:lpstr>
      <vt:lpstr>Solving the Optimization</vt:lpstr>
      <vt:lpstr>An interesting way of looking at label aggregation</vt:lpstr>
      <vt:lpstr>Additional Details on the Technical Insights</vt:lpstr>
      <vt:lpstr>A Recap on Label Aggregation</vt:lpstr>
      <vt:lpstr>The Approaches We Covered</vt:lpstr>
      <vt:lpstr>General Discussion on Label Aggregation</vt:lpstr>
      <vt:lpstr>Concerns on  Human as Data Sources</vt:lpstr>
      <vt:lpstr>Machine Learning Lifecycle</vt:lpstr>
      <vt:lpstr>Machine Learning Lifecycle</vt:lpstr>
      <vt:lpstr>Machine Learning Lifecycle</vt:lpstr>
      <vt:lpstr>Assumption of (Supervise) Machine Learning</vt:lpstr>
      <vt:lpstr>Task: Acquire Image Labels [Otterbacher et al. 2019]</vt:lpstr>
      <vt:lpstr>Microsoft Release a Twitter Chatbot in 2016</vt:lpstr>
      <vt:lpstr>Microsoft Release a Twitter Chatbot in 2016</vt:lpstr>
      <vt:lpstr>More Examples</vt:lpstr>
      <vt:lpstr>More Examples</vt:lpstr>
      <vt:lpstr>Stereotype Mirroring and Exaggeration</vt:lpstr>
      <vt:lpstr>Consequences of Biases</vt:lpstr>
      <vt:lpstr>Can we just model the bias and de-bias it afterwards?</vt:lpstr>
      <vt:lpstr>Bandit Learning with Biased Feedback</vt:lpstr>
      <vt:lpstr>User Generated Content Platforms</vt:lpstr>
      <vt:lpstr>Users’ Feedback Might Be Biased</vt:lpstr>
      <vt:lpstr>Main Results</vt:lpstr>
      <vt:lpstr>Obtaining Good Data –  Filtering and Balancing Dataset</vt:lpstr>
      <vt:lpstr>Discussions</vt:lpstr>
      <vt:lpstr>Addressing Biases and Fairness</vt:lpstr>
      <vt:lpstr>Addressing Biases and Fairness</vt:lpstr>
      <vt:lpstr>Addressing Biases and Fairness</vt:lpstr>
      <vt:lpstr>Seeing things from the other side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3134</cp:revision>
  <cp:lastPrinted>2019-09-11T20:53:14Z</cp:lastPrinted>
  <dcterms:created xsi:type="dcterms:W3CDTF">2017-08-24T15:35:37Z</dcterms:created>
  <dcterms:modified xsi:type="dcterms:W3CDTF">2022-09-09T22:46:48Z</dcterms:modified>
</cp:coreProperties>
</file>